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04.07.2015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04.07.2015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04.07.2015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04.07.2015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04.07.2015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04.07.2015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04.07.2015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04.07.2015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Тема № 5</a:t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 </a:t>
            </a:r>
            <a:r>
              <a:rPr lang="ru-RU" sz="7300" b="1" dirty="0" smtClean="0"/>
              <a:t>Стратегическое планирование </a:t>
            </a:r>
            <a:endParaRPr lang="ru-RU" sz="7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/>
          </a:bodyPr>
          <a:lstStyle/>
          <a:p>
            <a:r>
              <a:rPr lang="ru-RU" sz="2800" dirty="0" smtClean="0"/>
              <a:t>Реализация стратегического плана требует составления среднесрочных и краткосрочных программ, политики и правил, поэтому должна предусматривать решение следующих управленческих проблем: разработку тактики реализации; выработку определенной политики; разработку процедуры; определение правил для решения задач (ситуаций); формирование бюджета; процедуру управления по целям. </a:t>
            </a:r>
            <a:endParaRPr lang="ru-RU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642918"/>
            <a:ext cx="8643998" cy="5929354"/>
          </a:xfrm>
        </p:spPr>
        <p:txBody>
          <a:bodyPr>
            <a:normAutofit fontScale="85000" lnSpcReduction="20000"/>
          </a:bodyPr>
          <a:lstStyle/>
          <a:p>
            <a:r>
              <a:rPr lang="ru-RU" sz="4000" b="1" i="1" dirty="0" smtClean="0">
                <a:solidFill>
                  <a:schemeClr val="tx2">
                    <a:lumMod val="75000"/>
                  </a:schemeClr>
                </a:solidFill>
              </a:rPr>
              <a:t>Понимание «стратегии организации», элементы стратегии. </a:t>
            </a:r>
          </a:p>
          <a:p>
            <a:endParaRPr lang="ru-RU" sz="4000" b="1" i="1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ru-RU" b="1" i="1" dirty="0" smtClean="0"/>
              <a:t>Одним из ключевых составляющих стратегического управления является стратегия, которая отмечает траекторию реализацию стратегического плана. В современной интерпретации «стратегия» означает «искусство высшего менеджмента». </a:t>
            </a:r>
          </a:p>
          <a:p>
            <a:r>
              <a:rPr lang="ru-RU" dirty="0" smtClean="0"/>
              <a:t>Существует два противоположных взгляда на понимание стратегии. В первом случае – это конкретный долгосрочный план достижения некоторой цели, а выработка стратегии – это процесс нахождения некоторой цели и составление долгосрочного плана. Такой подход основывается на том, что все возникающие изменения предсказуемы, происходящие в среде процессы носят детерминированный характер и поддаются полному контролю и управлению. 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582594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Вопрос 3.</a:t>
            </a:r>
            <a:endParaRPr lang="ru-RU"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5911873"/>
          </a:xfrm>
        </p:spPr>
        <p:txBody>
          <a:bodyPr>
            <a:normAutofit/>
          </a:bodyPr>
          <a:lstStyle/>
          <a:p>
            <a:r>
              <a:rPr lang="ru-RU" dirty="0" smtClean="0"/>
              <a:t>Во втором случае под «стратегией» понимается долгосрочное качественно определенное направление развития организации, касающееся сферы, средств и формы ее деятельности, системы внутрипроизводственных отношений, а также позиции организации в окружающей среде. При таком понимании стратегию в общем виде можно охарактеризовать как выбранное направление деятельности, функционирование в рамках которого должно привести организацию к достижению стоящих перед ней целей. 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52"/>
            <a:ext cx="8229600" cy="5983311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В управленческой практике под стратегией понимается общая концепция того, как достигаются цели организации, решаются стоящие перед ней проблемы и распределяются необходимые для этого ресурсы. Такая концепция соответствует стратегии второго типа и включает в себя несколько элементов :</a:t>
            </a:r>
          </a:p>
          <a:p>
            <a:pPr>
              <a:buNone/>
            </a:pPr>
            <a:endParaRPr lang="ru-RU" dirty="0" smtClean="0"/>
          </a:p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СТРАТЕГИЯ</a:t>
            </a:r>
            <a:r>
              <a:rPr lang="ru-RU" dirty="0" smtClean="0"/>
              <a:t>  состоит из:	</a:t>
            </a:r>
          </a:p>
          <a:p>
            <a:r>
              <a:rPr lang="ru-RU" b="1" dirty="0" smtClean="0"/>
              <a:t>Цели – </a:t>
            </a:r>
            <a:r>
              <a:rPr lang="ru-RU" dirty="0" smtClean="0"/>
              <a:t>стратегические результаты деятельности </a:t>
            </a:r>
            <a:r>
              <a:rPr lang="ru-RU" b="1" dirty="0" smtClean="0"/>
              <a:t>	</a:t>
            </a:r>
          </a:p>
          <a:p>
            <a:r>
              <a:rPr lang="ru-RU" b="1" dirty="0" smtClean="0"/>
              <a:t>Политика – </a:t>
            </a:r>
            <a:r>
              <a:rPr lang="ru-RU" dirty="0" smtClean="0"/>
              <a:t>правила организационных действий </a:t>
            </a:r>
            <a:r>
              <a:rPr lang="ru-RU" b="1" dirty="0" smtClean="0"/>
              <a:t>	</a:t>
            </a:r>
          </a:p>
          <a:p>
            <a:r>
              <a:rPr lang="ru-RU" b="1" dirty="0" smtClean="0"/>
              <a:t>Планы – </a:t>
            </a:r>
            <a:r>
              <a:rPr lang="ru-RU" dirty="0" smtClean="0"/>
              <a:t>совокупность конкретных действий с учетом располагаемых ресурсов </a:t>
            </a:r>
            <a:r>
              <a:rPr lang="ru-RU" b="1" dirty="0" smtClean="0"/>
              <a:t>	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6429420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>
                <a:latin typeface="+mj-lt"/>
                <a:cs typeface="Times New Roman" pitchFamily="18" charset="0"/>
              </a:rPr>
              <a:t>Прежде всего, к ним относятся </a:t>
            </a:r>
            <a:r>
              <a:rPr lang="ru-RU" i="1" dirty="0" smtClean="0">
                <a:latin typeface="+mj-lt"/>
                <a:cs typeface="Times New Roman" pitchFamily="18" charset="0"/>
              </a:rPr>
              <a:t>система целей</a:t>
            </a:r>
            <a:r>
              <a:rPr lang="ru-RU" dirty="0" smtClean="0">
                <a:latin typeface="+mj-lt"/>
                <a:cs typeface="Times New Roman" pitchFamily="18" charset="0"/>
              </a:rPr>
              <a:t>, включающая миссию, общеорганизационные и специфические цели. Другой элемент стратегии   </a:t>
            </a:r>
          </a:p>
          <a:p>
            <a:r>
              <a:rPr lang="ru-RU" i="1" dirty="0" smtClean="0">
                <a:latin typeface="+mj-lt"/>
                <a:cs typeface="Times New Roman" pitchFamily="18" charset="0"/>
              </a:rPr>
              <a:t>политика</a:t>
            </a:r>
            <a:r>
              <a:rPr lang="ru-RU" dirty="0" smtClean="0">
                <a:latin typeface="+mj-lt"/>
                <a:cs typeface="Times New Roman" pitchFamily="18" charset="0"/>
              </a:rPr>
              <a:t>, или совокупность конкретных правил организационных действий, направленных на достижение поставленных целей. Третьим элементом стратегии являются </a:t>
            </a:r>
            <a:r>
              <a:rPr lang="ru-RU" i="1" dirty="0" smtClean="0">
                <a:latin typeface="+mj-lt"/>
                <a:cs typeface="Times New Roman" pitchFamily="18" charset="0"/>
              </a:rPr>
              <a:t>планы</a:t>
            </a:r>
            <a:r>
              <a:rPr lang="ru-RU" dirty="0" smtClean="0">
                <a:latin typeface="+mj-lt"/>
                <a:cs typeface="Times New Roman" pitchFamily="18" charset="0"/>
              </a:rPr>
              <a:t>, т.е. система конкретных действий по реализации принятой политики, призванная решать задачи распределения ресурсов. Так, ресурсы можно направлять в первую очередь на решение наиболее важных и насущных для организации проблем или выделять пропорционально потребностям, или предоставлять всем подразделениям поровну, если они будут близки по размерам и занимаются сходными видами деятельности. </a:t>
            </a:r>
            <a:endParaRPr lang="ru-RU" dirty="0">
              <a:latin typeface="+mj-lt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6286544"/>
          </a:xfrm>
        </p:spPr>
        <p:txBody>
          <a:bodyPr>
            <a:normAutofit/>
          </a:bodyPr>
          <a:lstStyle/>
          <a:p>
            <a:r>
              <a:rPr lang="ru-RU" dirty="0" smtClean="0"/>
              <a:t>Обычно стратегия разрабатывается на несколько лет вперед, конкретизируется в различного рода проектах, программах, практических действиях и реализуется в процессе их выполнения. Значительные затраты труда и времени множества сотрудников организации, необходимые для создания стратегии организации, не позволяет ее часто менять или серьезно корректировать. Поэтому она формируется в достаточно общих выражениях. 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6143668"/>
          </a:xfrm>
        </p:spPr>
        <p:txBody>
          <a:bodyPr>
            <a:normAutofit/>
          </a:bodyPr>
          <a:lstStyle/>
          <a:p>
            <a:r>
              <a:rPr lang="ru-RU" dirty="0" smtClean="0"/>
              <a:t>Вместе с тем как внутри организации, так и вне ее появляются непреодолимые обстоятельства, которые не укладываются в первоначальную концепцию стратегии. Они могут, как открывать новые перспективы развития и возможности для улучшения существующего положения дел, или наоборот, заставить отказаться от предполагаемой политики и плана действий. В последнем случае первоначальная стратегия становится нереализуемой, и организация переходит к рассмотрению и формулированию неотложных стратегических задач. 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571480"/>
            <a:ext cx="8786874" cy="6000792"/>
          </a:xfrm>
        </p:spPr>
        <p:txBody>
          <a:bodyPr>
            <a:normAutofit fontScale="92500" lnSpcReduction="10000"/>
          </a:bodyPr>
          <a:lstStyle/>
          <a:p>
            <a:r>
              <a:rPr lang="ru-RU" b="1" i="1" dirty="0" smtClean="0"/>
              <a:t>Особенности формирования стратегий российских организаций </a:t>
            </a:r>
          </a:p>
          <a:p>
            <a:r>
              <a:rPr lang="ru-RU" i="1" dirty="0" smtClean="0"/>
              <a:t>Стратегию можно рассматривать как основное связующее звено между тем, что организация хочет достичь – ее целями, и линией поведения, выбранной для достижения этих целей. Разработка стратегии российской организации – это индивидуальный и уникальный процесс. </a:t>
            </a:r>
          </a:p>
          <a:p>
            <a:r>
              <a:rPr lang="ru-RU" dirty="0" smtClean="0"/>
              <a:t>Уникальность технологии стратегического управления определяется множеством факторов: сложившейся структурой управления; имеющимся опытом принятия стратегических решений; уровнем развития корпоративной культуры; квалификацией разработчиков и исполнителей; наличием </a:t>
            </a:r>
            <a:r>
              <a:rPr lang="ru-RU" dirty="0" err="1" smtClean="0"/>
              <a:t>информа-ционных</a:t>
            </a:r>
            <a:r>
              <a:rPr lang="ru-RU" dirty="0" smtClean="0"/>
              <a:t> систем мониторинга внешней среды, и т.д. 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511156"/>
          </a:xfrm>
        </p:spPr>
        <p:txBody>
          <a:bodyPr>
            <a:normAutofit fontScale="90000"/>
          </a:bodyPr>
          <a:lstStyle/>
          <a:p>
            <a:r>
              <a:rPr lang="ru-RU" sz="2800" dirty="0" smtClean="0"/>
              <a:t>Вопрос 4.</a:t>
            </a:r>
            <a:endParaRPr lang="ru-RU" sz="2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6357982"/>
          </a:xfrm>
        </p:spPr>
        <p:txBody>
          <a:bodyPr>
            <a:normAutofit/>
          </a:bodyPr>
          <a:lstStyle/>
          <a:p>
            <a:r>
              <a:rPr lang="ru-RU" dirty="0" smtClean="0"/>
              <a:t>Представленная концепция формирования стратегии разработана и апробирована на практике в организациях, составляющих комплексные программы развития. Она предполагает участие экспертов – консультантов в формировании стратегии. При таком подходе предполагается, что корпоративная стратегия и глобальная цель организации сформулированы. Причем </a:t>
            </a:r>
            <a:r>
              <a:rPr lang="ru-RU" dirty="0" err="1" smtClean="0"/>
              <a:t>струк-туризация</a:t>
            </a:r>
            <a:r>
              <a:rPr lang="ru-RU" dirty="0" smtClean="0"/>
              <a:t> осуществляется не в виде "дерева целей", а в виде иерархии </a:t>
            </a:r>
            <a:r>
              <a:rPr lang="ru-RU" dirty="0" err="1" smtClean="0"/>
              <a:t>страте-гических</a:t>
            </a:r>
            <a:r>
              <a:rPr lang="ru-RU" dirty="0" smtClean="0"/>
              <a:t> проблем. </a:t>
            </a: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6215106"/>
          </a:xfrm>
        </p:spPr>
        <p:txBody>
          <a:bodyPr>
            <a:normAutofit/>
          </a:bodyPr>
          <a:lstStyle/>
          <a:p>
            <a:r>
              <a:rPr lang="ru-RU" dirty="0" smtClean="0"/>
              <a:t>Для обеспечения целевых программ они должны быть включены в систему планирования и распределения ресурсов организации. Планы российских организаций обычно реализуются в сложившейся организационной структуре, а стратегическая программа требует нового организационного механизма, достаточно гибкого и динамичного, но обязательно увязанного с системой планирования, поэтому необходимо пересмотреть организационную структуру организации.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7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1</a:t>
            </a:r>
            <a:r>
              <a:rPr lang="ru-RU" sz="2800" dirty="0" smtClean="0"/>
              <a:t>. </a:t>
            </a:r>
            <a:r>
              <a:rPr lang="ru-RU" sz="2800" b="1" i="1" dirty="0" smtClean="0"/>
              <a:t>Стратегическое планирование: сущность и элементы планирования.</a:t>
            </a:r>
          </a:p>
          <a:p>
            <a:r>
              <a:rPr lang="ru-RU" sz="2800" b="1" i="1" dirty="0" smtClean="0"/>
              <a:t>2. Стратегический план: содержание и процесс формирования. </a:t>
            </a:r>
          </a:p>
          <a:p>
            <a:r>
              <a:rPr lang="ru-RU" sz="2800" b="1" i="1" dirty="0" smtClean="0"/>
              <a:t>3. Понимание «стратегии организации», элементы стратегии. </a:t>
            </a:r>
          </a:p>
          <a:p>
            <a:r>
              <a:rPr lang="ru-RU" sz="2800" b="1" i="1" dirty="0" smtClean="0"/>
              <a:t>4. Особенности формирования стратегий российских организаций </a:t>
            </a:r>
            <a:endParaRPr lang="ru-RU" sz="28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Вопросы лекции: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929354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smtClean="0"/>
              <a:t>Контрольные вопросы и задания: </a:t>
            </a:r>
          </a:p>
          <a:p>
            <a:r>
              <a:rPr lang="ru-RU" dirty="0" smtClean="0"/>
              <a:t>1. Сформулируйте понятие «стратегия». </a:t>
            </a:r>
          </a:p>
          <a:p>
            <a:r>
              <a:rPr lang="ru-RU" dirty="0" smtClean="0"/>
              <a:t>2. В чем заключается отличие правил от процедур в стратегическом менеджменте? </a:t>
            </a:r>
          </a:p>
          <a:p>
            <a:r>
              <a:rPr lang="ru-RU" dirty="0" smtClean="0"/>
              <a:t>3. Какие факторы формируют стратегию? </a:t>
            </a:r>
          </a:p>
          <a:p>
            <a:r>
              <a:rPr lang="ru-RU" dirty="0" smtClean="0"/>
              <a:t>4. Что включает в себя экономический аспект формулировки стратегии? </a:t>
            </a:r>
          </a:p>
          <a:p>
            <a:r>
              <a:rPr lang="ru-RU" dirty="0" smtClean="0"/>
              <a:t>5. В чем сущность политического аспекта формулировки стратегии? </a:t>
            </a:r>
          </a:p>
          <a:p>
            <a:r>
              <a:rPr lang="ru-RU" dirty="0" smtClean="0"/>
              <a:t>6. Раскройте организационный аспект формулировки стратегии и его значение для </a:t>
            </a:r>
            <a:r>
              <a:rPr lang="ru-RU" dirty="0" err="1" smtClean="0"/>
              <a:t>объ-екта</a:t>
            </a:r>
            <a:r>
              <a:rPr lang="ru-RU" dirty="0" smtClean="0"/>
              <a:t> управления. </a:t>
            </a:r>
          </a:p>
          <a:p>
            <a:r>
              <a:rPr lang="ru-RU" dirty="0" smtClean="0"/>
              <a:t>7. Какое соотношение политического, экономического и организационного аспектов обеспечивает организации наиболее устойчивое положение? Почему? </a:t>
            </a:r>
          </a:p>
          <a:p>
            <a:r>
              <a:rPr lang="ru-RU" dirty="0" smtClean="0"/>
              <a:t>8. Какие существуют подходы к классификации стратегий? </a:t>
            </a: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8800" b="1" dirty="0" smtClean="0"/>
              <a:t>Спасибо за внимание!</a:t>
            </a:r>
            <a:endParaRPr lang="ru-RU" sz="88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428604"/>
            <a:ext cx="8856984" cy="6072230"/>
          </a:xfrm>
        </p:spPr>
        <p:txBody>
          <a:bodyPr>
            <a:normAutofit/>
          </a:bodyPr>
          <a:lstStyle/>
          <a:p>
            <a:r>
              <a:rPr lang="ru-RU" i="1" dirty="0" smtClean="0"/>
              <a:t>   1 вопрос. </a:t>
            </a:r>
            <a:r>
              <a:rPr lang="ru-RU" sz="2400" b="1" i="1" dirty="0"/>
              <a:t>Стратегическое планирование: сущность и элементы планирования.</a:t>
            </a:r>
          </a:p>
          <a:p>
            <a:endParaRPr lang="ru-RU" i="1" dirty="0" smtClean="0"/>
          </a:p>
          <a:p>
            <a:r>
              <a:rPr lang="ru-RU" i="1" dirty="0" smtClean="0"/>
              <a:t>Стратегическое планирование – это особый вид плановой работы, состоящей в разработке стратегических планов, предусматривающий выдвижение таких целей и стратегий развития фирмы, реализация которых обеспечивает её эффективное функционирование в долгосрочной перспективе, быструю адаптацию фирмы к изменяющимся условиям. 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357166"/>
            <a:ext cx="8856984" cy="6143668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По своей сути стратегическое планирование призвано ответить на три основных вопроса: </a:t>
            </a:r>
          </a:p>
          <a:p>
            <a:r>
              <a:rPr lang="ru-RU" i="1" dirty="0" smtClean="0"/>
              <a:t>Где мы находимся в настоящее время? Менеджеры должны оценить сильные и слабые стороны организации в ее основных областях (финансы, маркетинг, персонал, НИОКР), чтобы определить, чего может реально добиться организация. </a:t>
            </a:r>
          </a:p>
          <a:p>
            <a:r>
              <a:rPr lang="ru-RU" i="1" dirty="0" smtClean="0"/>
              <a:t>Куда мы хотим двигаться? Менеджеры должны, оценивая возможности и угроз в окружающей среде, определить, какими должны быть цели организации и что может помешать их достижению. </a:t>
            </a:r>
          </a:p>
          <a:p>
            <a:r>
              <a:rPr lang="ru-RU" i="1" dirty="0" smtClean="0"/>
              <a:t>Как мы собираемся сделать это? Менеджеры решают, что должны делать члены организации для достижения поставленных целей.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i="1" dirty="0" smtClean="0">
                <a:solidFill>
                  <a:schemeClr val="tx2">
                    <a:lumMod val="75000"/>
                  </a:schemeClr>
                </a:solidFill>
              </a:rPr>
              <a:t>Элементами системы стратегического планирования являются: </a:t>
            </a:r>
          </a:p>
          <a:p>
            <a:pPr>
              <a:buNone/>
            </a:pPr>
            <a:endParaRPr lang="ru-RU" i="1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ru-RU" dirty="0" smtClean="0"/>
              <a:t>концепция развития организации и ее бизнеса; </a:t>
            </a:r>
          </a:p>
          <a:p>
            <a:r>
              <a:rPr lang="ru-RU" dirty="0" smtClean="0"/>
              <a:t>набор стратегических планов; </a:t>
            </a:r>
          </a:p>
          <a:p>
            <a:r>
              <a:rPr lang="ru-RU" dirty="0" smtClean="0"/>
              <a:t>частные стратегии; </a:t>
            </a:r>
          </a:p>
          <a:p>
            <a:r>
              <a:rPr lang="ru-RU" dirty="0" smtClean="0"/>
              <a:t>планы на случай нестандартных (чрезвычайных) ситуаций; </a:t>
            </a:r>
          </a:p>
          <a:p>
            <a:r>
              <a:rPr lang="ru-RU" dirty="0" smtClean="0"/>
              <a:t>программы развития материально-технической базы; </a:t>
            </a:r>
          </a:p>
          <a:p>
            <a:r>
              <a:rPr lang="ru-RU" dirty="0" smtClean="0"/>
              <a:t>организационной структуры; </a:t>
            </a:r>
          </a:p>
          <a:p>
            <a:r>
              <a:rPr lang="ru-RU" dirty="0" smtClean="0"/>
              <a:t>продукта; </a:t>
            </a:r>
          </a:p>
          <a:p>
            <a:r>
              <a:rPr lang="ru-RU" dirty="0" smtClean="0"/>
              <a:t>информационного обеспечения и т.д.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8929718" cy="6715148"/>
          </a:xfrm>
        </p:spPr>
        <p:txBody>
          <a:bodyPr>
            <a:normAutofit fontScale="55000" lnSpcReduction="20000"/>
          </a:bodyPr>
          <a:lstStyle/>
          <a:p>
            <a:r>
              <a:rPr lang="ru-RU" sz="4000" dirty="0" smtClean="0"/>
              <a:t>Стратегическое планирование следует рассматривать как один из </a:t>
            </a:r>
            <a:r>
              <a:rPr lang="ru-RU" sz="4000" dirty="0" smtClean="0"/>
              <a:t>главных </a:t>
            </a:r>
            <a:r>
              <a:rPr lang="ru-RU" sz="4000" dirty="0" smtClean="0"/>
              <a:t>факторов совершенствования управления организацией, т.к. позволяет: </a:t>
            </a:r>
          </a:p>
          <a:p>
            <a:endParaRPr lang="ru-RU" sz="4000" dirty="0" smtClean="0"/>
          </a:p>
          <a:p>
            <a:r>
              <a:rPr lang="ru-RU" sz="3500" dirty="0" smtClean="0"/>
              <a:t>1) сосредоточить внимание на главных вопросах функционирования организации; </a:t>
            </a:r>
          </a:p>
          <a:p>
            <a:r>
              <a:rPr lang="ru-RU" sz="3500" dirty="0" smtClean="0"/>
              <a:t>2) обеспечить учет и контроль результатов деятельности; </a:t>
            </a:r>
          </a:p>
          <a:p>
            <a:r>
              <a:rPr lang="ru-RU" sz="3500" dirty="0" smtClean="0"/>
              <a:t>3) повысить уровень конкурентоспособности организации; </a:t>
            </a:r>
          </a:p>
          <a:p>
            <a:r>
              <a:rPr lang="ru-RU" sz="3500" dirty="0" smtClean="0"/>
              <a:t>4) объединить планы функциональных подразделений; </a:t>
            </a:r>
          </a:p>
          <a:p>
            <a:r>
              <a:rPr lang="ru-RU" sz="3500" dirty="0" smtClean="0"/>
              <a:t>5) объединить стратегические планы с текущим финансированием; </a:t>
            </a:r>
          </a:p>
          <a:p>
            <a:r>
              <a:rPr lang="ru-RU" sz="3500" dirty="0" smtClean="0"/>
              <a:t>6) обеспечить привлечение менеджеров различных уровней и специалистов организации к разработке планов для повышения эффективности их реализации; </a:t>
            </a:r>
          </a:p>
          <a:p>
            <a:r>
              <a:rPr lang="ru-RU" sz="3500" dirty="0" smtClean="0"/>
              <a:t>7) осуществить намеченный комплекс мероприятий. </a:t>
            </a:r>
          </a:p>
          <a:p>
            <a:pPr>
              <a:buNone/>
            </a:pPr>
            <a:endParaRPr lang="ru-RU" dirty="0" smtClean="0"/>
          </a:p>
          <a:p>
            <a:r>
              <a:rPr lang="ru-RU" sz="4000" dirty="0" smtClean="0"/>
              <a:t>Таким образом, стратегическое планирование является динамичным и гибким процессом, который объединяет все функции управления и предопределяет практическое действие всех членов трудового коллектива, каждого сотрудника и организации в целом. </a:t>
            </a:r>
            <a:endParaRPr lang="ru-RU" sz="4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642918"/>
            <a:ext cx="8929718" cy="6215082"/>
          </a:xfrm>
        </p:spPr>
        <p:txBody>
          <a:bodyPr>
            <a:normAutofit/>
          </a:bodyPr>
          <a:lstStyle/>
          <a:p>
            <a:r>
              <a:rPr lang="ru-RU" i="1" dirty="0" smtClean="0"/>
              <a:t>Стратегический план: содержание и процесс формирования.</a:t>
            </a:r>
          </a:p>
          <a:p>
            <a:endParaRPr lang="ru-RU" i="1" dirty="0" smtClean="0"/>
          </a:p>
          <a:p>
            <a:r>
              <a:rPr lang="ru-RU" sz="3600" b="1" i="1" dirty="0" smtClean="0"/>
              <a:t>Стратегический план отражает сегодняшние шаги организации, направленные на формирование ее будущего потенциала, конкурентных преимуществ и обеспечение условий выживания и должен базироваться на концепции развития организации. 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582594"/>
          </a:xfrm>
        </p:spPr>
        <p:txBody>
          <a:bodyPr>
            <a:normAutofit fontScale="90000"/>
          </a:bodyPr>
          <a:lstStyle/>
          <a:p>
            <a:r>
              <a:rPr lang="ru-RU" i="1" dirty="0" smtClean="0"/>
              <a:t>2 вопрос.</a:t>
            </a:r>
            <a:endParaRPr lang="ru-RU" i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857916"/>
          </a:xfrm>
        </p:spPr>
        <p:txBody>
          <a:bodyPr/>
          <a:lstStyle/>
          <a:p>
            <a:r>
              <a:rPr lang="ru-RU" sz="3200" i="1" dirty="0" smtClean="0"/>
              <a:t>Стратегический план – это проектирование будущего и желаемых путей его достижения; свод согласованных правил и требований к персоналу организации; договоренность о конкретных мерах, имеющих стратегическую важность для развития организации, которые необходимо реализовать в перспективе. </a:t>
            </a:r>
            <a:endParaRPr lang="ru-RU" sz="32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52"/>
            <a:ext cx="8229600" cy="6500858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	</a:t>
            </a:r>
          </a:p>
          <a:p>
            <a:r>
              <a:rPr lang="ru-RU" b="1" i="1" dirty="0" smtClean="0"/>
              <a:t>Процесс формирования стратегического плана предполагает: </a:t>
            </a:r>
          </a:p>
          <a:p>
            <a:endParaRPr lang="ru-RU" dirty="0" smtClean="0"/>
          </a:p>
          <a:p>
            <a:r>
              <a:rPr lang="ru-RU" dirty="0" smtClean="0"/>
              <a:t>1) определение целей, которые необходимо достичь в плановом периоде; </a:t>
            </a:r>
          </a:p>
          <a:p>
            <a:r>
              <a:rPr lang="ru-RU" dirty="0" smtClean="0"/>
              <a:t>2) анализ исходного уровня развития фирмы; </a:t>
            </a:r>
          </a:p>
          <a:p>
            <a:r>
              <a:rPr lang="ru-RU" dirty="0" smtClean="0"/>
              <a:t>3) определение объема и структуры потребностей в плановом периоде; </a:t>
            </a:r>
          </a:p>
          <a:p>
            <a:r>
              <a:rPr lang="ru-RU" dirty="0" smtClean="0"/>
              <a:t>4) определение объема и структуры ресурсов, имеющихся на начало планового периода и вновь формируемых в плановом периоде; </a:t>
            </a:r>
          </a:p>
          <a:p>
            <a:r>
              <a:rPr lang="ru-RU" dirty="0" smtClean="0"/>
              <a:t>5) согласование потребностей и ресурсов на основе ранжирования их потребностей и подготовки проектов управленческих решений в соответствии со стратегией фирмы.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68</TotalTime>
  <Words>1207</Words>
  <Application>Microsoft Office PowerPoint</Application>
  <PresentationFormat>Экран (4:3)</PresentationFormat>
  <Paragraphs>80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Открытая</vt:lpstr>
      <vt:lpstr>Тема № 5   Стратегическое планирование </vt:lpstr>
      <vt:lpstr>Вопросы лекции: </vt:lpstr>
      <vt:lpstr>Презентация PowerPoint</vt:lpstr>
      <vt:lpstr>Презентация PowerPoint</vt:lpstr>
      <vt:lpstr>Презентация PowerPoint</vt:lpstr>
      <vt:lpstr>Презентация PowerPoint</vt:lpstr>
      <vt:lpstr>2 вопрос.</vt:lpstr>
      <vt:lpstr>Презентация PowerPoint</vt:lpstr>
      <vt:lpstr>Презентация PowerPoint</vt:lpstr>
      <vt:lpstr>Презентация PowerPoint</vt:lpstr>
      <vt:lpstr>Вопрос 3.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Вопрос 4.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№ 5   Стратегическое планирование </dc:title>
  <cp:lastModifiedBy>Home</cp:lastModifiedBy>
  <cp:revision>11</cp:revision>
  <dcterms:modified xsi:type="dcterms:W3CDTF">2015-07-04T09:07:26Z</dcterms:modified>
</cp:coreProperties>
</file>